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Economica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bold.fntdata"/><Relationship Id="rId12" Type="http://schemas.openxmlformats.org/officeDocument/2006/relationships/slide" Target="slides/slide7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10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1588fd15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1588fd1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1588fd1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1588fd1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588fd1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1588fd1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868fd863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5868fd863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5096cc11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5096cc11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5bf2c795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5bf2c79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5bf2c79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5bf2c79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53102775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5310277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53102775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5310277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53102775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5310277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5868fd8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5868fd8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5bf2c795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5bf2c79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1588fd1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1588fd1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0d2dc8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40d2dc8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40d2dc8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40d2dc8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365b7e4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365b7e4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5868fd86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5868fd8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365b7e4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365b7e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1588fd1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1588fd1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5bf2c795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5bf2c795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2ac03e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2ac03e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5959af1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5959af1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5959af1b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5959af1b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959af1b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5959af1b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5959af1b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5959af1b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5959af1b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5959af1b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5096cc11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5096cc11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108218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Reproducibility</a:t>
            </a:r>
            <a:endParaRPr b="1"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 Nightmare!</a:t>
            </a:r>
            <a:endParaRPr b="1" sz="43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2498088"/>
            <a:ext cx="85206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</a:rPr>
              <a:t>Plants_R_Amazing</a:t>
            </a:r>
            <a:endParaRPr i="1"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D1C1D"/>
                </a:solidFill>
                <a:highlight>
                  <a:srgbClr val="FFFFFF"/>
                </a:highlight>
              </a:rPr>
              <a:t>Modestos, Sadiya,</a:t>
            </a:r>
            <a:endParaRPr b="1" sz="260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D1C1D"/>
                </a:solidFill>
                <a:highlight>
                  <a:schemeClr val="lt1"/>
                </a:highlight>
              </a:rPr>
              <a:t>Onyinyechi,</a:t>
            </a:r>
            <a:r>
              <a:rPr b="1" lang="en" sz="2600">
                <a:solidFill>
                  <a:srgbClr val="1D1C1D"/>
                </a:solidFill>
                <a:highlight>
                  <a:srgbClr val="FFFFFF"/>
                </a:highlight>
              </a:rPr>
              <a:t> Catherine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D</a:t>
            </a:r>
            <a:r>
              <a:rPr lang="en" sz="3500"/>
              <a:t>emultiplexing</a:t>
            </a:r>
            <a:endParaRPr sz="3500"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54600"/>
            <a:ext cx="85206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project started with the realization that w</a:t>
            </a:r>
            <a:r>
              <a:rPr lang="en" sz="1300"/>
              <a:t>e do not have the “subreads.bam” files (the github scripts try to load files named *.subreads.bam).  This means we cannot remake the CSS reads or do the demultiplexing ourselves, because we aren’t given the data necessary to do so.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provided are fastq zip files.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have to skip Demultiplexing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Next step in pipeline is Dada2.</a:t>
            </a:r>
            <a:endParaRPr sz="13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425" y="2214850"/>
            <a:ext cx="5764950" cy="14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dada2 pipeline</a:t>
            </a:r>
            <a:endParaRPr sz="35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25225"/>
            <a:ext cx="5957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0692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Dada2 (Pacbio) is slow and difficult to install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We used Bioconductor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Other libraries were not easy either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Versions were different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Tried running on Nova but sudo permissions required. 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Created a different environment, still didn’t work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Slurm script required change of account since class account shows “quality specification” error.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We tried using “scavenger” as quality specification. That didn’t work either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Hours of work and multiple attempts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Path to many files was very incorrectly setup without any indication to change it.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Finally ran on nova interactive session.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It ran for a week on another HPC cluster</a:t>
            </a:r>
            <a:endParaRPr sz="4933"/>
          </a:p>
          <a:p>
            <a:pPr indent="-3069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33"/>
              <a:t>Changed part of script to make it run.</a:t>
            </a:r>
            <a:endParaRPr sz="493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33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075" y="1147223"/>
            <a:ext cx="1649248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 dada2 pipeline Code Change</a:t>
            </a:r>
            <a:endParaRPr sz="3500"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282150" y="1446725"/>
            <a:ext cx="2804100" cy="3131100"/>
          </a:xfrm>
          <a:prstGeom prst="rect">
            <a:avLst/>
          </a:prstGeom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Code Cleaning</a:t>
            </a:r>
            <a:endParaRPr/>
          </a:p>
          <a:p>
            <a:pPr indent="-3429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Used same data for histogram</a:t>
            </a:r>
            <a:endParaRPr/>
          </a:p>
          <a:p>
            <a:pPr indent="-3429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Change updated function name</a:t>
            </a:r>
            <a:endParaRPr/>
          </a:p>
          <a:p>
            <a:pPr indent="-3429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Change to vector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550" y="77375"/>
            <a:ext cx="4165524" cy="17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620" y="1730738"/>
            <a:ext cx="4341624" cy="16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4210" y="3328124"/>
            <a:ext cx="3688213" cy="16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MGR Prediction - R Code</a:t>
            </a:r>
            <a:endParaRPr sz="3500"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2237275" y="1225225"/>
            <a:ext cx="29313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One file for all (soil and root)</a:t>
            </a:r>
            <a:endParaRPr sz="1700"/>
          </a:p>
          <a:p>
            <a:pPr indent="-320357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GitHub repository or bioconductor for package installation.</a:t>
            </a:r>
            <a:endParaRPr sz="1700"/>
          </a:p>
          <a:p>
            <a:pPr indent="-32035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Skipped difficult unimportant </a:t>
            </a:r>
            <a:r>
              <a:rPr lang="en" sz="1700"/>
              <a:t>packages</a:t>
            </a:r>
            <a:endParaRPr sz="1700"/>
          </a:p>
          <a:p>
            <a:pPr indent="-32035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rJava compatibility trouble with glmulti</a:t>
            </a:r>
            <a:endParaRPr sz="1700"/>
          </a:p>
          <a:p>
            <a:pPr indent="-32035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Trouble package - ggvegan</a:t>
            </a:r>
            <a:endParaRPr sz="1700"/>
          </a:p>
          <a:p>
            <a:pPr indent="-320357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Ran two models -</a:t>
            </a:r>
            <a:endParaRPr sz="1700"/>
          </a:p>
          <a:p>
            <a:pPr indent="-320357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glmulti </a:t>
            </a:r>
            <a:endParaRPr sz="1700"/>
          </a:p>
          <a:p>
            <a:pPr indent="-320357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MuMIN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975" y="0"/>
            <a:ext cx="1937474" cy="17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147225"/>
            <a:ext cx="1572025" cy="37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564" y="1818600"/>
            <a:ext cx="3976286" cy="28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3362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Overview of Group Documentation</a:t>
            </a:r>
            <a:endParaRPr sz="3500"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66000" y="941525"/>
            <a:ext cx="5410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Screenshot of </a:t>
            </a:r>
            <a:r>
              <a:rPr lang="en" sz="2500"/>
              <a:t>p</a:t>
            </a:r>
            <a:r>
              <a:rPr lang="en" sz="2500">
                <a:solidFill>
                  <a:schemeClr val="dk1"/>
                </a:solidFill>
              </a:rPr>
              <a:t>aper’s GitHub </a:t>
            </a:r>
            <a:r>
              <a:rPr lang="en" sz="2500"/>
              <a:t>p</a:t>
            </a:r>
            <a:r>
              <a:rPr lang="en" sz="2500">
                <a:solidFill>
                  <a:schemeClr val="dk1"/>
                </a:solidFill>
              </a:rPr>
              <a:t>age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5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50" name="Google Shape;150;p26" title="image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150" y="1483250"/>
            <a:ext cx="6955548" cy="35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725" y="152400"/>
            <a:ext cx="568384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434950" y="271850"/>
            <a:ext cx="665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en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thought it wouldn’t be hard but, no.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803100">
            <a:off x="272451" y="841250"/>
            <a:ext cx="3322547" cy="29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981225" y="1881375"/>
            <a:ext cx="19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AVALANCHE!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450" y="152400"/>
            <a:ext cx="592987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172075" y="1573175"/>
            <a:ext cx="283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Documentation layout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Group’s Documentation Overview</a:t>
            </a:r>
            <a:endParaRPr sz="3500"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02850" y="1263450"/>
            <a:ext cx="80790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Author(s)-Year.md - </a:t>
            </a:r>
            <a:r>
              <a:rPr lang="en">
                <a:solidFill>
                  <a:schemeClr val="dk1"/>
                </a:solidFill>
              </a:rPr>
              <a:t>Summary of paper and replication goals.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Data_Directory.md - </a:t>
            </a:r>
            <a:r>
              <a:rPr lang="en">
                <a:solidFill>
                  <a:schemeClr val="dk1"/>
                </a:solidFill>
              </a:rPr>
              <a:t>Links to raw sequencing data and metadata.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README.md 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/>
              <a:t> Description of files and folders in the repository.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Soil/ </a:t>
            </a:r>
            <a:r>
              <a:rPr lang="en">
                <a:solidFill>
                  <a:schemeClr val="dk1"/>
                </a:solidFill>
              </a:rPr>
              <a:t>- Scripts and files for soil microbiome analysis.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Root/ </a:t>
            </a:r>
            <a:r>
              <a:rPr lang="en">
                <a:solidFill>
                  <a:schemeClr val="dk1"/>
                </a:solidFill>
              </a:rPr>
              <a:t>- Scripts and files for root </a:t>
            </a:r>
            <a:r>
              <a:rPr lang="en"/>
              <a:t>data </a:t>
            </a:r>
            <a:r>
              <a:rPr lang="en">
                <a:solidFill>
                  <a:schemeClr val="dk1"/>
                </a:solidFill>
              </a:rPr>
              <a:t>analysis.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>
                <a:solidFill>
                  <a:schemeClr val="dk1"/>
                </a:solidFill>
              </a:rPr>
              <a:t>Soil microbiome indicators can predict crop growth response to large-scale inoculation with arbuscular mycorrhizal fungi.pdf</a:t>
            </a:r>
            <a:r>
              <a:rPr lang="en">
                <a:solidFill>
                  <a:schemeClr val="dk1"/>
                </a:solidFill>
              </a:rPr>
              <a:t> - Original paper by Lutz et al. (2023).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146100" y="1439750"/>
            <a:ext cx="2555700" cy="2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/>
              <a:t>README.md File</a:t>
            </a:r>
            <a:endParaRPr sz="3020"/>
          </a:p>
        </p:txBody>
      </p:sp>
      <p:pic>
        <p:nvPicPr>
          <p:cNvPr id="176" name="Google Shape;176;p30" title="image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25" y="635050"/>
            <a:ext cx="5414398" cy="27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 title="image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343" y="2441250"/>
            <a:ext cx="4975055" cy="24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type="title"/>
          </p:nvPr>
        </p:nvSpPr>
        <p:spPr>
          <a:xfrm>
            <a:off x="1035375" y="3951850"/>
            <a:ext cx="2555700" cy="2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100"/>
              <a:t>Author(s)-Year.md</a:t>
            </a:r>
            <a:endParaRPr sz="30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6374450" y="743800"/>
            <a:ext cx="1653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/>
              <a:t>Root Directory</a:t>
            </a:r>
            <a:endParaRPr sz="3020"/>
          </a:p>
        </p:txBody>
      </p:sp>
      <p:pic>
        <p:nvPicPr>
          <p:cNvPr id="184" name="Google Shape;184;p31" title="soilso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7729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925" y="1961700"/>
            <a:ext cx="5323300" cy="31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type="title"/>
          </p:nvPr>
        </p:nvSpPr>
        <p:spPr>
          <a:xfrm>
            <a:off x="904875" y="3745250"/>
            <a:ext cx="1653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/>
              <a:t>Soil Directory</a:t>
            </a:r>
            <a:endParaRPr sz="30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5" y="224275"/>
            <a:ext cx="8040250" cy="46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5331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Comparing</a:t>
            </a:r>
            <a:r>
              <a:rPr lang="en" sz="3500"/>
              <a:t> Documentation</a:t>
            </a:r>
            <a:endParaRPr sz="3500"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72250" y="1333625"/>
            <a:ext cx="8599500" cy="28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readme code does not describe what the tools 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pathway of the files did not correspond to how the code was actually running. Hence, the command didn’t run.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code repeatedly created new files and then deleted them every time we ran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Lima command was not found, but prints as demultiplexed.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They had outdated versions of the modules and misused the capitalizations when writing samtools = SAMtools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Our Analysis vs. Paper’s Analysis</a:t>
            </a:r>
            <a:endParaRPr sz="3500"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425" y="114460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672" y="2571738"/>
            <a:ext cx="5282575" cy="2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925" y="0"/>
            <a:ext cx="5398075" cy="26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2807825" y="1017725"/>
            <a:ext cx="938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Paper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2220725" y="3673975"/>
            <a:ext cx="1525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Diagram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68250" y="247325"/>
            <a:ext cx="2808000" cy="17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Mycorrhizal growth response over 3 years</a:t>
            </a:r>
            <a:endParaRPr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65325"/>
            <a:ext cx="85206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Most Important Soil Parameters for MGR Prediction</a:t>
            </a:r>
            <a:endParaRPr sz="3500"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685875"/>
            <a:ext cx="37938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100">
                <a:solidFill>
                  <a:schemeClr val="dk1"/>
                </a:solidFill>
              </a:rPr>
              <a:t>52 soil parameters considered</a:t>
            </a:r>
            <a:endParaRPr sz="2100">
              <a:solidFill>
                <a:schemeClr val="dk1"/>
              </a:solidFill>
            </a:endParaRPr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100">
                <a:solidFill>
                  <a:schemeClr val="dk1"/>
                </a:solidFill>
              </a:rPr>
              <a:t>38 parameters using data available for all </a:t>
            </a:r>
            <a:r>
              <a:rPr lang="en" sz="2100">
                <a:solidFill>
                  <a:schemeClr val="dk1"/>
                </a:solidFill>
              </a:rPr>
              <a:t>fields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7152" l="0" r="0" t="6049"/>
          <a:stretch/>
        </p:blipFill>
        <p:spPr>
          <a:xfrm>
            <a:off x="4235775" y="742450"/>
            <a:ext cx="4908227" cy="4260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3105150"/>
            <a:ext cx="37938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22 strongly correlated parameters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6976" l="0" r="0" t="0"/>
          <a:stretch/>
        </p:blipFill>
        <p:spPr>
          <a:xfrm>
            <a:off x="4886100" y="1730225"/>
            <a:ext cx="3547400" cy="321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4922" l="5416" r="3251" t="3744"/>
          <a:stretch/>
        </p:blipFill>
        <p:spPr>
          <a:xfrm>
            <a:off x="602112" y="1702613"/>
            <a:ext cx="3270475" cy="3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/>
        </p:nvSpPr>
        <p:spPr>
          <a:xfrm>
            <a:off x="862450" y="1141775"/>
            <a:ext cx="2749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Paper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5897200" y="1155575"/>
            <a:ext cx="1525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Diagram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1889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Further Reducing Soil Parameters</a:t>
            </a:r>
            <a:endParaRPr sz="3500"/>
          </a:p>
        </p:txBody>
      </p:sp>
      <p:sp>
        <p:nvSpPr>
          <p:cNvPr id="225" name="Google Shape;225;p36"/>
          <p:cNvSpPr/>
          <p:nvPr/>
        </p:nvSpPr>
        <p:spPr>
          <a:xfrm rot="2701679">
            <a:off x="5625306" y="2450398"/>
            <a:ext cx="868469" cy="2426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/>
          <p:nvPr/>
        </p:nvSpPr>
        <p:spPr>
          <a:xfrm rot="-1564880">
            <a:off x="4903097" y="3599680"/>
            <a:ext cx="715120" cy="2428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 rot="-8784595">
            <a:off x="7551828" y="2749378"/>
            <a:ext cx="715232" cy="242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1889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Most Important Soil OTUs for MGR Prediction</a:t>
            </a:r>
            <a:endParaRPr sz="3000"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375" y="1215725"/>
            <a:ext cx="5820725" cy="30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/>
          <p:nvPr/>
        </p:nvSpPr>
        <p:spPr>
          <a:xfrm>
            <a:off x="1896050" y="1263475"/>
            <a:ext cx="408600" cy="34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0" l="5165" r="17733" t="0"/>
          <a:stretch/>
        </p:blipFill>
        <p:spPr>
          <a:xfrm>
            <a:off x="4302576" y="1651700"/>
            <a:ext cx="4732223" cy="316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3925"/>
            <a:ext cx="3895100" cy="30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1790200" y="1162675"/>
            <a:ext cx="938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Paper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5906088" y="1162675"/>
            <a:ext cx="1525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Diagram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188975"/>
            <a:ext cx="85206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Most Important Soil OTUs for MGR Prediction</a:t>
            </a:r>
            <a:endParaRPr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436050"/>
            <a:ext cx="8520600" cy="29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Clean up code before publishing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Make a m</a:t>
            </a:r>
            <a:r>
              <a:rPr lang="en" sz="2100"/>
              <a:t>ore </a:t>
            </a:r>
            <a:r>
              <a:rPr lang="en" sz="2100">
                <a:solidFill>
                  <a:schemeClr val="dk1"/>
                </a:solidFill>
              </a:rPr>
              <a:t>detailed ReadME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Use proper data structures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Mention the tools/programs needed for the analysis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Make sure all the file names match the file names used in the code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Provide raw files as a zip file and all primers </a:t>
            </a:r>
            <a:endParaRPr sz="2100"/>
          </a:p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5286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500"/>
              <a:t>Conclusion and main takeaways</a:t>
            </a:r>
            <a:endParaRPr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Ways of Improving</a:t>
            </a:r>
            <a:endParaRPr sz="3500"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en" sz="2100"/>
              <a:t>Add a pipeline image describing the route of data analysis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428" y="1659500"/>
            <a:ext cx="5597650" cy="32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/>
        </p:nvSpPr>
        <p:spPr>
          <a:xfrm>
            <a:off x="811825" y="4147775"/>
            <a:ext cx="1338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Dreier et al., (2020)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88" y="440600"/>
            <a:ext cx="8178227" cy="39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570150" y="137425"/>
            <a:ext cx="8003700" cy="7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Experimental Setup of the Field Inoculation Trials</a:t>
            </a:r>
            <a:endParaRPr sz="35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50" y="1005050"/>
            <a:ext cx="7060901" cy="39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05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Key findings of the study</a:t>
            </a:r>
            <a:endParaRPr sz="35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48525"/>
            <a:ext cx="8484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</a:t>
            </a:r>
            <a:r>
              <a:rPr lang="en"/>
              <a:t>noculation with AMF strain </a:t>
            </a:r>
            <a:r>
              <a:rPr i="1" lang="en"/>
              <a:t>R. irregulare</a:t>
            </a:r>
            <a:r>
              <a:rPr lang="en"/>
              <a:t> (SAF22) resulted in highly variable mycorrhizal growth responses (MGR) in maize across 54 fields in Switzerland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Only ~25% of fields (14/54) exhibited significant positive biomass increases (i.e., high MGR)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Soil fungal community composition was the </a:t>
            </a:r>
            <a:r>
              <a:rPr lang="en"/>
              <a:t>strongest predictor of MGR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13 sOTUs (soil operational taxonomic units) explained 53% of MGR variance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15 soil parameters explained 29% of MGR variance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350" y="105350"/>
            <a:ext cx="124695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482563" y="129200"/>
            <a:ext cx="8178900" cy="7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Mycorrhizal Growth Response (MGR) over 3 Years</a:t>
            </a:r>
            <a:endParaRPr sz="35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88" y="943625"/>
            <a:ext cx="8137426" cy="39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05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Soil microbiome indicators of MGR</a:t>
            </a:r>
            <a:endParaRPr sz="35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00925"/>
            <a:ext cx="8484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Soil pathogenic fungi (i.e., </a:t>
            </a:r>
            <a:r>
              <a:rPr i="1" lang="en"/>
              <a:t>Trichosporon</a:t>
            </a:r>
            <a:r>
              <a:rPr lang="en"/>
              <a:t>, </a:t>
            </a:r>
            <a:r>
              <a:rPr i="1" lang="en"/>
              <a:t>Olpidium</a:t>
            </a:r>
            <a:r>
              <a:rPr lang="en"/>
              <a:t>) are the most important predictors of MGR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Successful establishment of AMF on maize roots suppresses pathogenic fungi and triggers induced systemic resistance, resulting in high MGR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This proof-of-concept study </a:t>
            </a:r>
            <a:r>
              <a:rPr lang="en"/>
              <a:t>demonstrated the potential of using soil fungal indicators as a diagnostic tool to guide AMF inoculation decisions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350" y="105350"/>
            <a:ext cx="124695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00" y="980713"/>
            <a:ext cx="7897999" cy="390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971000" y="205800"/>
            <a:ext cx="520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AMF Establishment in the Roots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773500"/>
            <a:ext cx="7945349" cy="41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22300" y="77050"/>
            <a:ext cx="80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Relative Abundance of soil fungal OTUs and </a:t>
            </a:r>
            <a:r>
              <a:rPr lang="en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MGR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